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AD8"/>
    <a:srgbClr val="B51997"/>
    <a:srgbClr val="6622A0"/>
    <a:srgbClr val="673A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9"/>
    <p:restoredTop sz="94626"/>
  </p:normalViewPr>
  <p:slideViewPr>
    <p:cSldViewPr>
      <p:cViewPr varScale="1">
        <p:scale>
          <a:sx n="121" d="100"/>
          <a:sy n="121" d="100"/>
        </p:scale>
        <p:origin x="1768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313617-5C05-FC4E-AF70-F3BE9A36ABB0}" type="datetimeFigureOut">
              <a:rPr lang="en-IS" smtClean="0"/>
              <a:t>1.3.2026</a:t>
            </a:fld>
            <a:endParaRPr lang="en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0B8A1-751B-9F43-AAC0-3C66F4864422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3853524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40B8A1-751B-9F43-AAC0-3C66F4864422}" type="slidenum">
              <a:rPr lang="en-IS" smtClean="0"/>
              <a:t>1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2037649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ilskygg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Undirtitil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s-IS"/>
              <a:t>Smelltu til að breyta stíl aðalundirtitla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1.3.2026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7019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ill og lóðréttur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lárétts tex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1.3.2026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1921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óðréttur titill og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óðréttur titil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lárétts tex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1.3.2026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6096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ill og ef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1.3.2026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63131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Kaflafyrirsö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s-IS"/>
              <a:t>Smelltu til að breyta stíl aðaltitils</a:t>
            </a:r>
          </a:p>
        </p:txBody>
      </p:sp>
      <p:sp>
        <p:nvSpPr>
          <p:cNvPr id="3" name="Textastaðgengill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1.3.2026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68557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ö efnisatrið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efn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Staðgengill efn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5" name="Dagsetningarstaðgengil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1.3.2026</a:t>
            </a:fld>
            <a:endParaRPr lang="is-IS"/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77554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anburð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/>
              <a:t>Smelltu til að breyta stíl aðaltitils</a:t>
            </a:r>
          </a:p>
        </p:txBody>
      </p:sp>
      <p:sp>
        <p:nvSpPr>
          <p:cNvPr id="3" name="Textastaðgengill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4" name="Staðgengill efn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5" name="Textastaðgengill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6" name="Staðgengill efn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7" name="Dagsetningarstaðgengill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1.3.2026</a:t>
            </a:fld>
            <a:endParaRPr lang="is-IS"/>
          </a:p>
        </p:txBody>
      </p:sp>
      <p:sp>
        <p:nvSpPr>
          <p:cNvPr id="8" name="Síðufótarstaðgengil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kyggnunúmersstaðgengill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18979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ðeins titi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Dagsetningarstaðgengill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1.3.2026</a:t>
            </a:fld>
            <a:endParaRPr lang="is-IS"/>
          </a:p>
        </p:txBody>
      </p:sp>
      <p:sp>
        <p:nvSpPr>
          <p:cNvPr id="4" name="Síðufótarstaðgengil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kyggnunúmersstaðgengill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68423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u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gsetningarstaðgengill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1.3.2026</a:t>
            </a:fld>
            <a:endParaRPr lang="is-IS"/>
          </a:p>
        </p:txBody>
      </p:sp>
      <p:sp>
        <p:nvSpPr>
          <p:cNvPr id="3" name="Síðufótarstaðgengil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kyggnunúmersstaðgengill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499951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Efni með skýringartex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Textastaðgengill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5" name="Dagsetningarstaðgengil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1.3.2026</a:t>
            </a:fld>
            <a:endParaRPr lang="is-IS"/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38658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Mynd með skýringartex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s-IS"/>
              <a:t>Smelltu til að breyta stíl aðaltitils</a:t>
            </a:r>
          </a:p>
        </p:txBody>
      </p:sp>
      <p:sp>
        <p:nvSpPr>
          <p:cNvPr id="3" name="Myndastaðgengill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astaðgengill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5" name="Dagsetningarstaðgengil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1.3.2026</a:t>
            </a:fld>
            <a:endParaRPr lang="is-IS"/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37873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sstaðgengil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Textastaðgengill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6289A-BD6A-41CA-9B16-523392D69AEA}" type="datetimeFigureOut">
              <a:rPr lang="is-IS" smtClean="0"/>
              <a:t>1.3.2026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288141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f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52881"/>
              </p:ext>
            </p:extLst>
          </p:nvPr>
        </p:nvGraphicFramePr>
        <p:xfrm>
          <a:off x="64466" y="751863"/>
          <a:ext cx="8950510" cy="5641032"/>
        </p:xfrm>
        <a:graphic>
          <a:graphicData uri="http://schemas.openxmlformats.org/drawingml/2006/table">
            <a:tbl>
              <a:tblPr firstRow="1" firstCol="1" bandRow="1"/>
              <a:tblGrid>
                <a:gridCol w="669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67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76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93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90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36916">
                <a:tc>
                  <a:txBody>
                    <a:bodyPr/>
                    <a:lstStyle/>
                    <a:p>
                      <a:endParaRPr lang="en-IS" sz="1600" b="1" dirty="0">
                        <a:solidFill>
                          <a:schemeClr val="tx1"/>
                        </a:solidFill>
                        <a:latin typeface="Comic Sans MS" panose="030F0902030302020204" pitchFamily="66" charset="0"/>
                      </a:endParaRPr>
                    </a:p>
                    <a:p>
                      <a:pPr algn="ctr"/>
                      <a:r>
                        <a:rPr lang="en-IS" sz="1600" b="1" dirty="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rPr>
                        <a:t>Dags 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s-IS" sz="16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Mánudagur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s-IS" sz="16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   Þriðjudagur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  Miðvikudagur 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  Fimmtudagur 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s-IS" sz="16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  Föstudagur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47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02-06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s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mars</a:t>
                      </a:r>
                      <a:endParaRPr lang="en-IS" sz="14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Ísl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Kjötsúpa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Fiskur í mango chutney sósu með hrísgrjónum.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Kjúklingaréttur í  vorlauksósu  með grænmeti og hrísgrjónum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Steiktur fiskur með lauksmjöri, grænmeti og kartöflum. </a:t>
                      </a:r>
                      <a:r>
                        <a:rPr lang="en-US" sz="1400">
                          <a:solidFill>
                            <a:srgbClr val="FF66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Carbonate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skinkupasta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86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09-13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mars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Spagetti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bolognese.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Ýsa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í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karri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og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hrísgrjón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og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grænmeti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Grænmetisbuff með bernaisesósu.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Steiktar fiskbollur með  br. sósu sætum kartöflum og grænmeti.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Matarmikil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blómkálssúpa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hvítlauksbrauði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72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16-20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mars</a:t>
                      </a:r>
                      <a:endParaRPr lang="en-IS" sz="14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Skipulagsdagur</a:t>
                      </a:r>
                      <a:endParaRPr lang="en-IS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buNone/>
                      </a:pP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Gufusoðinn fiskur með fiskisósu brokkoli og kartöflum.</a:t>
                      </a: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Kjúklingabringur í kjúklingasósu með grænmeti og hrísgrjónum.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Steiktur fiskur með lauksmjöri, grænmeti og kartöflum. </a:t>
                      </a:r>
                      <a:r>
                        <a:rPr lang="en-US" sz="1400">
                          <a:solidFill>
                            <a:srgbClr val="FF66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Grjónagrautur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rúsínum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kanilsykri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og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lyfrarpylsu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20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23-27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mars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IS" sz="14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Lasagne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Plokkfiskur með rúgbrauði og osti.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Kjúklingabringur í  karrísósu með grænmeti og hrísgrjónum.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Steiktur fiskur með br.osti með grænmeti og sætum kartöflum. </a:t>
                      </a:r>
                      <a:r>
                        <a:rPr lang="en-US" sz="1400">
                          <a:solidFill>
                            <a:srgbClr val="FF66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Matarmikil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Jalapelo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tómatsúpa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brauði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14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30-31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mars</a:t>
                      </a:r>
                      <a:endParaRPr lang="en-IS" sz="14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Spagetti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hvítlauksbrauði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Þorskhnakkar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sætum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kartöflum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og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br.smjöri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Rétthyrningur 2"/>
          <p:cNvSpPr/>
          <p:nvPr/>
        </p:nvSpPr>
        <p:spPr>
          <a:xfrm>
            <a:off x="85986" y="75975"/>
            <a:ext cx="8928990" cy="70788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endParaRPr lang="en-GB" sz="2000" b="1" dirty="0">
              <a:latin typeface="Comic Sans MS" panose="030F0902030302020204" pitchFamily="66" charset="0"/>
            </a:endParaRPr>
          </a:p>
          <a:p>
            <a:pPr algn="ctr"/>
            <a:r>
              <a:rPr lang="en-GB" sz="2000" b="1" dirty="0" err="1">
                <a:latin typeface="Comic Sans MS" panose="030F0902030302020204" pitchFamily="66" charset="0"/>
              </a:rPr>
              <a:t>Matseðill</a:t>
            </a:r>
            <a:r>
              <a:rPr lang="en-GB" sz="2000" b="1" dirty="0">
                <a:solidFill>
                  <a:schemeClr val="bg1"/>
                </a:solidFill>
                <a:latin typeface="Comic Sans MS" panose="030F0902030302020204" pitchFamily="66" charset="0"/>
              </a:rPr>
              <a:t> </a:t>
            </a:r>
            <a:r>
              <a:rPr lang="en-GB" sz="2000" b="1" dirty="0" err="1">
                <a:latin typeface="Comic Sans MS" panose="030F0902030302020204" pitchFamily="66" charset="0"/>
              </a:rPr>
              <a:t>Krílasels</a:t>
            </a:r>
            <a:r>
              <a:rPr lang="en-GB" sz="2000" b="1" dirty="0">
                <a:latin typeface="Comic Sans MS" panose="030F0902030302020204" pitchFamily="66" charset="0"/>
              </a:rPr>
              <a:t> </a:t>
            </a:r>
            <a:r>
              <a:rPr lang="en-GB" sz="2000" b="1" dirty="0" err="1">
                <a:latin typeface="Comic Sans MS" panose="030F0902030302020204" pitchFamily="66" charset="0"/>
              </a:rPr>
              <a:t>fyrir</a:t>
            </a:r>
            <a:r>
              <a:rPr lang="en-GB" sz="2000" b="1" dirty="0">
                <a:latin typeface="Comic Sans MS" panose="030F0902030302020204" pitchFamily="66" charset="0"/>
              </a:rPr>
              <a:t> Mars 2026</a:t>
            </a:r>
          </a:p>
        </p:txBody>
      </p:sp>
      <p:sp>
        <p:nvSpPr>
          <p:cNvPr id="2" name="Textarammi 1"/>
          <p:cNvSpPr txBox="1"/>
          <p:nvPr/>
        </p:nvSpPr>
        <p:spPr>
          <a:xfrm>
            <a:off x="2323700" y="5859916"/>
            <a:ext cx="184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s-IS" sz="1000" b="1" dirty="0"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FB3086-54E0-914D-B794-E19CF904AE20}"/>
              </a:ext>
            </a:extLst>
          </p:cNvPr>
          <p:cNvSpPr/>
          <p:nvPr/>
        </p:nvSpPr>
        <p:spPr>
          <a:xfrm>
            <a:off x="1979712" y="6050037"/>
            <a:ext cx="48782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s-IS" sz="1600" dirty="0">
              <a:latin typeface="Comic Sans MS" panose="030F0702030302020204" pitchFamily="66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790A55E-A234-CF41-955B-E0E566DB7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135" y="5668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8B884D27-6204-5349-8BF4-9C6673C27477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-1212551" y="-11654"/>
            <a:ext cx="1075056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06E87471-9011-7845-8C7F-156585A05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49" y="6238816"/>
            <a:ext cx="763223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28AD45D6-1A2F-F64C-840C-7D9BB6507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E3A0DCBE-1CEA-DB4D-B7D1-BB779C0C5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6211" y="452526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4" name="Rectangle 12">
            <a:extLst>
              <a:ext uri="{FF2B5EF4-FFF2-40B4-BE49-F238E27FC236}">
                <a16:creationId xmlns:a16="http://schemas.microsoft.com/office/drawing/2014/main" id="{8284FDA9-9010-0849-A0C7-D7960EE17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8962" y="455321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DB1531E-CD78-B841-9263-7A4954D6D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5778" y="454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AB26D99D-4D73-A740-9AA0-5421A56DE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729" y="541993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25" name="Rectangle 18">
            <a:extLst>
              <a:ext uri="{FF2B5EF4-FFF2-40B4-BE49-F238E27FC236}">
                <a16:creationId xmlns:a16="http://schemas.microsoft.com/office/drawing/2014/main" id="{3CAA606B-049F-2445-8A84-3F6B7DF48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33" name="Rectangle 20">
            <a:extLst>
              <a:ext uri="{FF2B5EF4-FFF2-40B4-BE49-F238E27FC236}">
                <a16:creationId xmlns:a16="http://schemas.microsoft.com/office/drawing/2014/main" id="{96BA011C-718B-D445-9586-CD2544AB6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9832" y="5372651"/>
            <a:ext cx="665018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35" name="Rectangle 22">
            <a:extLst>
              <a:ext uri="{FF2B5EF4-FFF2-40B4-BE49-F238E27FC236}">
                <a16:creationId xmlns:a16="http://schemas.microsoft.com/office/drawing/2014/main" id="{D05AC3D2-7014-1E40-B21D-702286B06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7303" y="465313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36" name="Rectangle 24">
            <a:extLst>
              <a:ext uri="{FF2B5EF4-FFF2-40B4-BE49-F238E27FC236}">
                <a16:creationId xmlns:a16="http://schemas.microsoft.com/office/drawing/2014/main" id="{F403DE19-4FD0-7744-95F4-31A1119415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6911" y="198884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 dirty="0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A480488C-3699-0944-BDCF-66B1022EB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1533" y="576614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id="{FA19D2FC-D826-C446-A540-C007B834E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48" y="54809"/>
            <a:ext cx="1446026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2C09F98-A0AA-A24A-AE93-1C27C8336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2833" y="586524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pic>
        <p:nvPicPr>
          <p:cNvPr id="32" name="Picture 4" descr="Santa Claus Giving The Thumbs Up Cartoon Clipart Vector - FriendlyStock">
            <a:extLst>
              <a:ext uri="{FF2B5EF4-FFF2-40B4-BE49-F238E27FC236}">
                <a16:creationId xmlns:a16="http://schemas.microsoft.com/office/drawing/2014/main" id="{9B0773CE-7280-2540-857E-8980E8B4A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1578" y="924556"/>
            <a:ext cx="115677" cy="128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Food &amp; Beverage Industry | Hebeler Process Solutions, LLC - Buflovak &amp; PK">
            <a:extLst>
              <a:ext uri="{FF2B5EF4-FFF2-40B4-BE49-F238E27FC236}">
                <a16:creationId xmlns:a16="http://schemas.microsoft.com/office/drawing/2014/main" id="{2875F376-ECEE-C646-A760-27CFF7B009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47016">
            <a:off x="1726850" y="2220752"/>
            <a:ext cx="333556" cy="342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AutoShape 4" descr="MOB Kitchen — The Ultimate Lasagne">
            <a:extLst>
              <a:ext uri="{FF2B5EF4-FFF2-40B4-BE49-F238E27FC236}">
                <a16:creationId xmlns:a16="http://schemas.microsoft.com/office/drawing/2014/main" id="{31BC9436-BB40-0A42-890C-BA43E69B70D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S"/>
          </a:p>
        </p:txBody>
      </p:sp>
      <p:pic>
        <p:nvPicPr>
          <p:cNvPr id="24" name="Picture 8" descr="Grænmeti og salöt íslenskt | JJ Vöruhús">
            <a:extLst>
              <a:ext uri="{FF2B5EF4-FFF2-40B4-BE49-F238E27FC236}">
                <a16:creationId xmlns:a16="http://schemas.microsoft.com/office/drawing/2014/main" id="{693362FA-181B-4947-9023-E346F04AFF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6563">
            <a:off x="771132" y="2189987"/>
            <a:ext cx="541322" cy="311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Kjötlaus kjötsúpa – Graenkerar">
            <a:extLst>
              <a:ext uri="{FF2B5EF4-FFF2-40B4-BE49-F238E27FC236}">
                <a16:creationId xmlns:a16="http://schemas.microsoft.com/office/drawing/2014/main" id="{97A91975-89E8-1048-8FE4-28743F6A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2982" y="2190692"/>
            <a:ext cx="353873" cy="283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page1image41225888">
            <a:extLst>
              <a:ext uri="{FF2B5EF4-FFF2-40B4-BE49-F238E27FC236}">
                <a16:creationId xmlns:a16="http://schemas.microsoft.com/office/drawing/2014/main" id="{CFBB14ED-A260-E340-A4ED-E98153A72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061" y="3296906"/>
            <a:ext cx="512399" cy="39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page1image41225888">
            <a:extLst>
              <a:ext uri="{FF2B5EF4-FFF2-40B4-BE49-F238E27FC236}">
                <a16:creationId xmlns:a16="http://schemas.microsoft.com/office/drawing/2014/main" id="{6A22552C-44A5-B14C-9792-9EDD3531B2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160" y="24623"/>
            <a:ext cx="1092339" cy="834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page1image41225888">
            <a:extLst>
              <a:ext uri="{FF2B5EF4-FFF2-40B4-BE49-F238E27FC236}">
                <a16:creationId xmlns:a16="http://schemas.microsoft.com/office/drawing/2014/main" id="{B9312F1E-7596-8547-8B94-A9DD3CEC32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41600">
            <a:off x="6928632" y="3293283"/>
            <a:ext cx="481743" cy="367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page1image41225888">
            <a:extLst>
              <a:ext uri="{FF2B5EF4-FFF2-40B4-BE49-F238E27FC236}">
                <a16:creationId xmlns:a16="http://schemas.microsoft.com/office/drawing/2014/main" id="{EDAB7846-FA5F-2E48-AFF2-16025FFD8A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4146" y="22543"/>
            <a:ext cx="1092339" cy="834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artoon characters as super veggies help kids eat healthy">
            <a:extLst>
              <a:ext uri="{FF2B5EF4-FFF2-40B4-BE49-F238E27FC236}">
                <a16:creationId xmlns:a16="http://schemas.microsoft.com/office/drawing/2014/main" id="{66051E75-E4C8-9641-A082-47246046D2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27577">
            <a:off x="5212694" y="5770603"/>
            <a:ext cx="519434" cy="380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Cartoon characters as super veggies help kids eat healthy">
            <a:extLst>
              <a:ext uri="{FF2B5EF4-FFF2-40B4-BE49-F238E27FC236}">
                <a16:creationId xmlns:a16="http://schemas.microsoft.com/office/drawing/2014/main" id="{8BDC1F49-16CC-FD44-8C8C-0B2FA0DDD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084" y="209845"/>
            <a:ext cx="525698" cy="385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page1image41225888">
            <a:extLst>
              <a:ext uri="{FF2B5EF4-FFF2-40B4-BE49-F238E27FC236}">
                <a16:creationId xmlns:a16="http://schemas.microsoft.com/office/drawing/2014/main" id="{729AAF0E-B242-A462-22FF-4D759EF1C3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3094" y="1458021"/>
            <a:ext cx="512399" cy="39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page1image41225888">
            <a:extLst>
              <a:ext uri="{FF2B5EF4-FFF2-40B4-BE49-F238E27FC236}">
                <a16:creationId xmlns:a16="http://schemas.microsoft.com/office/drawing/2014/main" id="{75F2F718-E102-8121-3BA6-14B1EE0567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1301" y="4649807"/>
            <a:ext cx="512399" cy="39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page1image41225888">
            <a:extLst>
              <a:ext uri="{FF2B5EF4-FFF2-40B4-BE49-F238E27FC236}">
                <a16:creationId xmlns:a16="http://schemas.microsoft.com/office/drawing/2014/main" id="{7D776FAE-06BD-A7D1-38A3-1104A7F10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7917" y="1479448"/>
            <a:ext cx="512399" cy="39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Food &amp; Beverage Industry | Hebeler Process Solutions, LLC - Buflovak &amp; PK">
            <a:extLst>
              <a:ext uri="{FF2B5EF4-FFF2-40B4-BE49-F238E27FC236}">
                <a16:creationId xmlns:a16="http://schemas.microsoft.com/office/drawing/2014/main" id="{D0F8A1DD-FCEF-2612-A313-EE61E50D6D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47016">
            <a:off x="6834066" y="5607631"/>
            <a:ext cx="546981" cy="431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10" descr="Kjötlaus kjötsúpa – Graenkerar">
            <a:extLst>
              <a:ext uri="{FF2B5EF4-FFF2-40B4-BE49-F238E27FC236}">
                <a16:creationId xmlns:a16="http://schemas.microsoft.com/office/drawing/2014/main" id="{50FE1AD5-526A-E4A8-EDBF-F56E881605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5201" y="5983026"/>
            <a:ext cx="353873" cy="283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8" descr="G. Sjöfn segir ...: Konudagurinn MiKlI!">
            <a:extLst>
              <a:ext uri="{FF2B5EF4-FFF2-40B4-BE49-F238E27FC236}">
                <a16:creationId xmlns:a16="http://schemas.microsoft.com/office/drawing/2014/main" id="{EEE31BFD-5394-07C9-6DC5-CCE89DC611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372" y="5823273"/>
            <a:ext cx="469015" cy="469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8" descr="G. Sjöfn segir ...: Konudagurinn MiKlI!">
            <a:extLst>
              <a:ext uri="{FF2B5EF4-FFF2-40B4-BE49-F238E27FC236}">
                <a16:creationId xmlns:a16="http://schemas.microsoft.com/office/drawing/2014/main" id="{8A94DCC2-F671-3951-9CA6-EB6C7EF827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995" y="4168580"/>
            <a:ext cx="375658" cy="375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Cartoon characters as super veggies help kids eat healthy">
            <a:extLst>
              <a:ext uri="{FF2B5EF4-FFF2-40B4-BE49-F238E27FC236}">
                <a16:creationId xmlns:a16="http://schemas.microsoft.com/office/drawing/2014/main" id="{93BF0633-B615-0B11-8944-DCE92D809F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2972" y="255517"/>
            <a:ext cx="525698" cy="385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Buy our &quot;Closed?&quot; sign from Signs World Wide">
            <a:extLst>
              <a:ext uri="{FF2B5EF4-FFF2-40B4-BE49-F238E27FC236}">
                <a16:creationId xmlns:a16="http://schemas.microsoft.com/office/drawing/2014/main" id="{09934152-76A0-F5F8-F6F2-30F0C6A36F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793" y="4129552"/>
            <a:ext cx="473328" cy="375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1029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þ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8004</TotalTime>
  <Words>181</Words>
  <Application>Microsoft Macintosh PowerPoint</Application>
  <PresentationFormat>On-screen Show (4:3)</PresentationFormat>
  <Paragraphs>58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Comic Sans MS</vt:lpstr>
      <vt:lpstr>Office þema</vt:lpstr>
      <vt:lpstr>PowerPoint Presentation</vt:lpstr>
    </vt:vector>
  </TitlesOfParts>
  <Company>UTM - Reykjavík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PowerPoint-kynning</dc:title>
  <dc:creator>user</dc:creator>
  <cp:lastModifiedBy>Helena Rut Hallgrímsdóttir</cp:lastModifiedBy>
  <cp:revision>188</cp:revision>
  <cp:lastPrinted>2026-03-01T20:45:23Z</cp:lastPrinted>
  <dcterms:created xsi:type="dcterms:W3CDTF">2016-09-27T09:31:57Z</dcterms:created>
  <dcterms:modified xsi:type="dcterms:W3CDTF">2026-03-01T20:46:54Z</dcterms:modified>
</cp:coreProperties>
</file>