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is-I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1997"/>
    <a:srgbClr val="FF8AD8"/>
    <a:srgbClr val="6622A0"/>
    <a:srgbClr val="673A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9"/>
    <p:restoredTop sz="94658"/>
  </p:normalViewPr>
  <p:slideViewPr>
    <p:cSldViewPr>
      <p:cViewPr varScale="1">
        <p:scale>
          <a:sx n="120" d="100"/>
          <a:sy n="120" d="100"/>
        </p:scale>
        <p:origin x="1808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313617-5C05-FC4E-AF70-F3BE9A36ABB0}" type="datetimeFigureOut">
              <a:rPr lang="en-IS" smtClean="0"/>
              <a:t>4.8.2026</a:t>
            </a:fld>
            <a:endParaRPr lang="en-I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0B8A1-751B-9F43-AAC0-3C66F4864422}" type="slidenum">
              <a:rPr lang="en-IS" smtClean="0"/>
              <a:t>‹#›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3853524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40B8A1-751B-9F43-AAC0-3C66F4864422}" type="slidenum">
              <a:rPr lang="en-IS" smtClean="0"/>
              <a:t>1</a:t>
            </a:fld>
            <a:endParaRPr lang="en-IS"/>
          </a:p>
        </p:txBody>
      </p:sp>
    </p:spTree>
    <p:extLst>
      <p:ext uri="{BB962C8B-B14F-4D97-AF65-F5344CB8AC3E}">
        <p14:creationId xmlns:p14="http://schemas.microsoft.com/office/powerpoint/2010/main" val="20376498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ilskygg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Undirtitil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/>
              <a:t>Smelltu til að breyta stíl aðalundirtitla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7019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ill og lóðréttur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1921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óðréttur titill og tex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óðréttur titil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lárétts tex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60960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ill og ef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6313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Kaflafyrirsö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s-IS"/>
              <a:t>Smelltu til að breyta stíl aðaltitils</a:t>
            </a:r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s-IS"/>
              <a:t>Smelltu til að breyta stílum aðaltexta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685570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ö efnisatrið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efni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077554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anburð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s-IS"/>
              <a:t>Smelltu til að breyta stíl aðaltitils</a:t>
            </a:r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Smelltu til að breyta stílum aðaltexta</a:t>
            </a:r>
          </a:p>
        </p:txBody>
      </p:sp>
      <p:sp>
        <p:nvSpPr>
          <p:cNvPr id="4" name="Staðgengill efni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5" name="Textastaðgengill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s-IS"/>
              <a:t>Smelltu til að breyta stílum aðaltexta</a:t>
            </a:r>
          </a:p>
        </p:txBody>
      </p:sp>
      <p:sp>
        <p:nvSpPr>
          <p:cNvPr id="6" name="Staðgengill efni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7" name="Dagsetningarstaðgengill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8" name="Síðufótarstaðgengill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9" name="Skyggnunúmersstaðgengill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18979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ðeins titi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Dagsetningarstaðgengill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4" name="Síðufótarstaðgengill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5" name="Skyggnunúmersstaðgengill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76842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u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gsetningarstaðgengill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3" name="Síðufótarstaðgengill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499951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Efni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/>
              <a:t>Smelltu til að breyta stíl aðaltitils</a:t>
            </a:r>
          </a:p>
        </p:txBody>
      </p:sp>
      <p:sp>
        <p:nvSpPr>
          <p:cNvPr id="3" name="Staðgengill efni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338658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Mynd með skýringartex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s-IS"/>
              <a:t>Smelltu til að breyta stíl aðaltitils</a:t>
            </a:r>
          </a:p>
        </p:txBody>
      </p:sp>
      <p:sp>
        <p:nvSpPr>
          <p:cNvPr id="3" name="Myndastaðgengill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s-IS"/>
          </a:p>
        </p:txBody>
      </p:sp>
      <p:sp>
        <p:nvSpPr>
          <p:cNvPr id="4" name="Textastaðgengill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s-IS"/>
              <a:t>Smelltu til að breyta stílum aðaltexta</a:t>
            </a:r>
          </a:p>
        </p:txBody>
      </p:sp>
      <p:sp>
        <p:nvSpPr>
          <p:cNvPr id="5" name="Dagsetningarstaðgengill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6" name="Síðufótarstaðgengill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Skyggnunúmersstaðgengill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63787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sstaðgengil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s-IS"/>
              <a:t>Smelltu til að breyta stíl aðaltitils</a:t>
            </a:r>
          </a:p>
        </p:txBody>
      </p:sp>
      <p:sp>
        <p:nvSpPr>
          <p:cNvPr id="3" name="Textastaðgengill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</a:p>
        </p:txBody>
      </p:sp>
      <p:sp>
        <p:nvSpPr>
          <p:cNvPr id="4" name="Dagsetningarstaðgengill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6289A-BD6A-41CA-9B16-523392D69AEA}" type="datetimeFigureOut">
              <a:rPr lang="is-IS" smtClean="0"/>
              <a:t>4.8.2026</a:t>
            </a:fld>
            <a:endParaRPr lang="is-IS"/>
          </a:p>
        </p:txBody>
      </p:sp>
      <p:sp>
        <p:nvSpPr>
          <p:cNvPr id="5" name="Síðufótarstaðgengill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s-IS"/>
          </a:p>
        </p:txBody>
      </p:sp>
      <p:sp>
        <p:nvSpPr>
          <p:cNvPr id="6" name="Skyggnunúmersstaðgengill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EC348-760F-4F8F-BF7B-2F05C7C63D37}" type="slidenum">
              <a:rPr lang="is-IS" smtClean="0"/>
              <a:t>‹#›</a:t>
            </a:fld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28814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s-I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f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628551"/>
              </p:ext>
            </p:extLst>
          </p:nvPr>
        </p:nvGraphicFramePr>
        <p:xfrm>
          <a:off x="-8246" y="708594"/>
          <a:ext cx="9152245" cy="6342813"/>
        </p:xfrm>
        <a:graphic>
          <a:graphicData uri="http://schemas.openxmlformats.org/drawingml/2006/table">
            <a:tbl>
              <a:tblPr firstRow="1" firstCol="1" bandRow="1"/>
              <a:tblGrid>
                <a:gridCol w="6846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89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372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341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719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7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93711">
                <a:tc>
                  <a:txBody>
                    <a:bodyPr/>
                    <a:lstStyle/>
                    <a:p>
                      <a:endParaRPr lang="en-IS" sz="1600" b="1" dirty="0">
                        <a:solidFill>
                          <a:schemeClr val="tx1"/>
                        </a:solidFill>
                        <a:latin typeface="Comic Sans MS" panose="030F0902030302020204" pitchFamily="66" charset="0"/>
                      </a:endParaRPr>
                    </a:p>
                    <a:p>
                      <a:pPr algn="ctr"/>
                      <a:r>
                        <a:rPr lang="en-IS" sz="1600" b="1" dirty="0">
                          <a:solidFill>
                            <a:schemeClr val="tx1"/>
                          </a:solidFill>
                          <a:latin typeface="Comic Sans MS" panose="030F0902030302020204" pitchFamily="66" charset="0"/>
                        </a:rPr>
                        <a:t>Dags 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s-IS" sz="16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s-IS" sz="16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Calibri"/>
                          <a:cs typeface="Times New Roman"/>
                        </a:rPr>
                        <a:t>Mánudagur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s-IS" sz="16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s-IS" sz="16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Calibri"/>
                          <a:cs typeface="Times New Roman"/>
                        </a:rPr>
                        <a:t>   Þriðjudagur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s-IS" sz="16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Calibri"/>
                          <a:cs typeface="Times New Roman"/>
                        </a:rPr>
                        <a:t>  Miðvikudagur 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s-IS" sz="16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Calibri"/>
                        <a:cs typeface="Times New Roman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6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Calibri"/>
                          <a:cs typeface="Times New Roman"/>
                        </a:rPr>
                        <a:t>  Fimmtudagur 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s-IS" sz="16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s-IS" sz="16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Calibri"/>
                          <a:cs typeface="Times New Roman"/>
                        </a:rPr>
                        <a:t>  Föstudagur</a:t>
                      </a:r>
                    </a:p>
                  </a:txBody>
                  <a:tcPr marL="59559" marR="5955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43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03-07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s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ágúst</a:t>
                      </a:r>
                      <a:endParaRPr lang="en-IS" sz="14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9690" marR="5969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endParaRPr lang="en-US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endParaRPr lang="en-US" sz="14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Lokað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Soðin ýsa með bræddu smjöri, grænmeti og kartöflum. </a:t>
                      </a: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Kjúklingabringur í  vorlaukssósu með grænmeti og hrísgrjónum.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Steiktur fiskur með lauksmjöri, br. osti, grænmeti og sætum kartöflum. </a:t>
                      </a:r>
                      <a:r>
                        <a:rPr lang="en-US" sz="1400">
                          <a:solidFill>
                            <a:srgbClr val="FF66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b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Carbonade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skinkupasta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með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grænmeti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6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10-14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ágúst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Íslensk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kjötsúpa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Fiskur í mango chutney sósu með hrísgrjónum.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Grænmetisbuff með hrísgrjónum og bernaissósu.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Steiktur fiskur með br. osti, grænmeti og sætum kartöflum. </a:t>
                      </a:r>
                      <a:r>
                        <a:rPr lang="en-US" sz="1400">
                          <a:solidFill>
                            <a:srgbClr val="FF66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Matarmikil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Jalapelo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tómarsúpa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með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hvítlauksbrauði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3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17-21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GB" sz="1400" b="1" dirty="0" err="1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ágúst</a:t>
                      </a:r>
                      <a:endParaRPr lang="en-IS" sz="14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Sænskar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kjötbollur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með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grænmeti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og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kartöflumús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Nætursaltaður þorskur með br. smjöri grænmeti og kartöflum.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Kjúklingur í karrýsósu með grænmeti og hrísgrjónum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Steiktar fiskbollur með  br. sósu kartöflum og grænmeti.</a:t>
                      </a:r>
                      <a:r>
                        <a:rPr lang="en-US" sz="1400">
                          <a:solidFill>
                            <a:srgbClr val="FF66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      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Skyr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með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rjómablöndu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Comic Sans MS" panose="030F0902030302020204" pitchFamily="66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642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24-28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ágúst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en-IS" sz="1400" b="1" dirty="0">
                        <a:solidFill>
                          <a:schemeClr val="tx1"/>
                        </a:solidFill>
                        <a:effectLst/>
                        <a:latin typeface="Comic Sans MS" panose="030F0902030302020204" pitchFamily="66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Lasagne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Plokkfiskur með rúgbrauði og osti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Kjúklingaréttur með grænmeti og hrísgrjónum.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Steiktur fiskur með lauksmjöri, br. osti, grænmeti og sætum kartöflum. </a:t>
                      </a:r>
                      <a:r>
                        <a:rPr lang="en-US" sz="1400">
                          <a:solidFill>
                            <a:srgbClr val="FF6600"/>
                          </a:solidFill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>
                          <a:effectLst/>
                          <a:latin typeface="Aptos" panose="020B00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S" sz="120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85725" marR="85725" algn="l">
                        <a:buNone/>
                      </a:pP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Hrísgrjónagrautur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með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kanilsykri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og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lifrarpylsu</a:t>
                      </a: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85725" marR="85725" algn="l">
                        <a:buNone/>
                      </a:pPr>
                      <a:r>
                        <a:rPr lang="en-US" sz="14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IS" sz="1200" dirty="0"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556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S" sz="1400" b="1" dirty="0">
                          <a:solidFill>
                            <a:schemeClr val="tx1"/>
                          </a:solidFill>
                          <a:effectLst/>
                          <a:latin typeface="Comic Sans MS" panose="030F0902030302020204" pitchFamily="66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31 ágúst</a:t>
                      </a:r>
                    </a:p>
                  </a:txBody>
                  <a:tcPr marL="68580" marR="68580" marT="952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400" kern="1200" dirty="0" err="1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Spagetti</a:t>
                      </a:r>
                      <a:r>
                        <a:rPr lang="en-US" sz="14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Times New Roman" panose="02020603050405020304" pitchFamily="18" charset="0"/>
                        </a:rPr>
                        <a:t> Bolognese</a:t>
                      </a:r>
                      <a:r>
                        <a:rPr lang="en-IS" sz="14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IS" sz="140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IS" sz="12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Rétthyrningur 2"/>
          <p:cNvSpPr/>
          <p:nvPr/>
        </p:nvSpPr>
        <p:spPr>
          <a:xfrm>
            <a:off x="0" y="36999"/>
            <a:ext cx="9143999" cy="707886"/>
          </a:xfrm>
          <a:prstGeom prst="rect">
            <a:avLst/>
          </a:prstGeom>
          <a:solidFill>
            <a:srgbClr val="00B050"/>
          </a:solidFill>
          <a:ln>
            <a:solidFill>
              <a:schemeClr val="accent1"/>
            </a:solidFill>
          </a:ln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/>
            <a:endParaRPr lang="en-GB" sz="2000" b="1" dirty="0">
              <a:latin typeface="Comic Sans MS" panose="030F0902030302020204" pitchFamily="66" charset="0"/>
            </a:endParaRPr>
          </a:p>
          <a:p>
            <a:pPr algn="ctr"/>
            <a:r>
              <a:rPr lang="en-GB" sz="2000" b="1" dirty="0" err="1">
                <a:latin typeface="Comic Sans MS" panose="030F0902030302020204" pitchFamily="66" charset="0"/>
              </a:rPr>
              <a:t>Matseðill</a:t>
            </a:r>
            <a:r>
              <a:rPr lang="en-GB" sz="2000" b="1" dirty="0">
                <a:solidFill>
                  <a:schemeClr val="bg1"/>
                </a:solidFill>
                <a:latin typeface="Comic Sans MS" panose="030F0902030302020204" pitchFamily="66" charset="0"/>
              </a:rPr>
              <a:t> </a:t>
            </a:r>
            <a:r>
              <a:rPr lang="en-GB" sz="2000" b="1" dirty="0" err="1">
                <a:latin typeface="Comic Sans MS" panose="030F0902030302020204" pitchFamily="66" charset="0"/>
              </a:rPr>
              <a:t>Krílasels</a:t>
            </a:r>
            <a:r>
              <a:rPr lang="en-GB" sz="2000" b="1" dirty="0">
                <a:latin typeface="Comic Sans MS" panose="030F0902030302020204" pitchFamily="66" charset="0"/>
              </a:rPr>
              <a:t> </a:t>
            </a:r>
            <a:r>
              <a:rPr lang="en-GB" sz="2000" b="1" dirty="0" err="1">
                <a:latin typeface="Comic Sans MS" panose="030F0902030302020204" pitchFamily="66" charset="0"/>
              </a:rPr>
              <a:t>fyrir</a:t>
            </a:r>
            <a:r>
              <a:rPr lang="en-GB" sz="2000" b="1" dirty="0">
                <a:latin typeface="Comic Sans MS" panose="030F0902030302020204" pitchFamily="66" charset="0"/>
              </a:rPr>
              <a:t> </a:t>
            </a:r>
            <a:r>
              <a:rPr lang="en-GB" sz="2000" b="1" dirty="0" err="1">
                <a:latin typeface="Comic Sans MS" panose="030F0902030302020204" pitchFamily="66" charset="0"/>
              </a:rPr>
              <a:t>ágúst</a:t>
            </a:r>
            <a:r>
              <a:rPr lang="en-GB" sz="2000" b="1" dirty="0">
                <a:latin typeface="Comic Sans MS" panose="030F0902030302020204" pitchFamily="66" charset="0"/>
              </a:rPr>
              <a:t>  2026</a:t>
            </a:r>
          </a:p>
        </p:txBody>
      </p:sp>
      <p:sp>
        <p:nvSpPr>
          <p:cNvPr id="2" name="Textarammi 1"/>
          <p:cNvSpPr txBox="1"/>
          <p:nvPr/>
        </p:nvSpPr>
        <p:spPr>
          <a:xfrm>
            <a:off x="2323700" y="5859916"/>
            <a:ext cx="1847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s-IS" sz="1000" b="1" dirty="0">
              <a:latin typeface="Comic Sans MS" panose="030F0702030302020204" pitchFamily="66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FB3086-54E0-914D-B794-E19CF904AE20}"/>
              </a:ext>
            </a:extLst>
          </p:cNvPr>
          <p:cNvSpPr/>
          <p:nvPr/>
        </p:nvSpPr>
        <p:spPr>
          <a:xfrm>
            <a:off x="1979712" y="6050037"/>
            <a:ext cx="48782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is-IS" sz="1600" dirty="0">
              <a:latin typeface="Comic Sans MS" panose="030F0702030302020204" pitchFamily="66" charset="0"/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790A55E-A234-CF41-955B-E0E566DB7C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1135" y="5668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8B884D27-6204-5349-8BF4-9C6673C2747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212551" y="-11654"/>
            <a:ext cx="1075056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06E87471-9011-7845-8C7F-156585A05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49" y="6238816"/>
            <a:ext cx="763223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28AD45D6-1A2F-F64C-840C-7D9BB65071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3" name="Rectangle 10">
            <a:extLst>
              <a:ext uri="{FF2B5EF4-FFF2-40B4-BE49-F238E27FC236}">
                <a16:creationId xmlns:a16="http://schemas.microsoft.com/office/drawing/2014/main" id="{E3A0DCBE-1CEA-DB4D-B7D1-BB779C0C5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6211" y="452526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4" name="Rectangle 12">
            <a:extLst>
              <a:ext uri="{FF2B5EF4-FFF2-40B4-BE49-F238E27FC236}">
                <a16:creationId xmlns:a16="http://schemas.microsoft.com/office/drawing/2014/main" id="{8284FDA9-9010-0849-A0C7-D7960EE178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962" y="4553219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B1531E-CD78-B841-9263-7A4954D6D3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85778" y="45447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8" name="Rectangle 16">
            <a:extLst>
              <a:ext uri="{FF2B5EF4-FFF2-40B4-BE49-F238E27FC236}">
                <a16:creationId xmlns:a16="http://schemas.microsoft.com/office/drawing/2014/main" id="{AB26D99D-4D73-A740-9AA0-5421A56DE6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729" y="54199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25" name="Rectangle 18">
            <a:extLst>
              <a:ext uri="{FF2B5EF4-FFF2-40B4-BE49-F238E27FC236}">
                <a16:creationId xmlns:a16="http://schemas.microsoft.com/office/drawing/2014/main" id="{3CAA606B-049F-2445-8A84-3F6B7DF48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33" name="Rectangle 20">
            <a:extLst>
              <a:ext uri="{FF2B5EF4-FFF2-40B4-BE49-F238E27FC236}">
                <a16:creationId xmlns:a16="http://schemas.microsoft.com/office/drawing/2014/main" id="{96BA011C-718B-D445-9586-CD2544AB63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9832" y="5372651"/>
            <a:ext cx="665018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35" name="Rectangle 22">
            <a:extLst>
              <a:ext uri="{FF2B5EF4-FFF2-40B4-BE49-F238E27FC236}">
                <a16:creationId xmlns:a16="http://schemas.microsoft.com/office/drawing/2014/main" id="{D05AC3D2-7014-1E40-B21D-702286B066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37303" y="4653136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36" name="Rectangle 24">
            <a:extLst>
              <a:ext uri="{FF2B5EF4-FFF2-40B4-BE49-F238E27FC236}">
                <a16:creationId xmlns:a16="http://schemas.microsoft.com/office/drawing/2014/main" id="{F403DE19-4FD0-7744-95F4-31A111941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6911" y="198884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 dirty="0"/>
          </a:p>
        </p:txBody>
      </p:sp>
      <p:sp>
        <p:nvSpPr>
          <p:cNvPr id="11" name="Rectangle 2">
            <a:extLst>
              <a:ext uri="{FF2B5EF4-FFF2-40B4-BE49-F238E27FC236}">
                <a16:creationId xmlns:a16="http://schemas.microsoft.com/office/drawing/2014/main" id="{A480488C-3699-0944-BDCF-66B1022EB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41533" y="576614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6" name="Rectangle 4">
            <a:extLst>
              <a:ext uri="{FF2B5EF4-FFF2-40B4-BE49-F238E27FC236}">
                <a16:creationId xmlns:a16="http://schemas.microsoft.com/office/drawing/2014/main" id="{FA19D2FC-D826-C446-A540-C007B834E8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6848" y="54809"/>
            <a:ext cx="1446026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B2C09F98-A0AA-A24A-AE93-1C27C83367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82833" y="5865247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S"/>
          </a:p>
        </p:txBody>
      </p:sp>
      <p:pic>
        <p:nvPicPr>
          <p:cNvPr id="32" name="Picture 4" descr="Santa Claus Giving The Thumbs Up Cartoon Clipart Vector - FriendlyStock">
            <a:extLst>
              <a:ext uri="{FF2B5EF4-FFF2-40B4-BE49-F238E27FC236}">
                <a16:creationId xmlns:a16="http://schemas.microsoft.com/office/drawing/2014/main" id="{9B0773CE-7280-2540-857E-8980E8B4A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41578" y="924556"/>
            <a:ext cx="115677" cy="128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ood &amp; Beverage Industry | Hebeler Process Solutions, LLC - Buflovak &amp; PK">
            <a:extLst>
              <a:ext uri="{FF2B5EF4-FFF2-40B4-BE49-F238E27FC236}">
                <a16:creationId xmlns:a16="http://schemas.microsoft.com/office/drawing/2014/main" id="{2875F376-ECEE-C646-A760-27CFF7B00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47016">
            <a:off x="742944" y="3391684"/>
            <a:ext cx="345298" cy="272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AutoShape 4" descr="MOB Kitchen — The Ultimate Lasagne">
            <a:extLst>
              <a:ext uri="{FF2B5EF4-FFF2-40B4-BE49-F238E27FC236}">
                <a16:creationId xmlns:a16="http://schemas.microsoft.com/office/drawing/2014/main" id="{31BC9436-BB40-0A42-890C-BA43E69B70D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S"/>
          </a:p>
        </p:txBody>
      </p:sp>
      <p:pic>
        <p:nvPicPr>
          <p:cNvPr id="24" name="Picture 8" descr="Grænmeti og salöt íslenskt | JJ Vöruhús">
            <a:extLst>
              <a:ext uri="{FF2B5EF4-FFF2-40B4-BE49-F238E27FC236}">
                <a16:creationId xmlns:a16="http://schemas.microsoft.com/office/drawing/2014/main" id="{693362FA-181B-4947-9023-E346F04AFF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6563">
            <a:off x="1586969" y="2975818"/>
            <a:ext cx="364482" cy="245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Kjötlaus kjötsúpa – Graenkerar">
            <a:extLst>
              <a:ext uri="{FF2B5EF4-FFF2-40B4-BE49-F238E27FC236}">
                <a16:creationId xmlns:a16="http://schemas.microsoft.com/office/drawing/2014/main" id="{97A91975-89E8-1048-8FE4-28743F6A5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634" y="3418263"/>
            <a:ext cx="353872" cy="283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age1image41225888">
            <a:extLst>
              <a:ext uri="{FF2B5EF4-FFF2-40B4-BE49-F238E27FC236}">
                <a16:creationId xmlns:a16="http://schemas.microsoft.com/office/drawing/2014/main" id="{CFBB14ED-A260-E340-A4ED-E98153A729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42" y="3584707"/>
            <a:ext cx="512399" cy="3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2" descr="page1image41225888">
            <a:extLst>
              <a:ext uri="{FF2B5EF4-FFF2-40B4-BE49-F238E27FC236}">
                <a16:creationId xmlns:a16="http://schemas.microsoft.com/office/drawing/2014/main" id="{6A22552C-44A5-B14C-9792-9EDD3531B2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4752" y="78382"/>
            <a:ext cx="1092339" cy="83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" descr="page1image41225888">
            <a:extLst>
              <a:ext uri="{FF2B5EF4-FFF2-40B4-BE49-F238E27FC236}">
                <a16:creationId xmlns:a16="http://schemas.microsoft.com/office/drawing/2014/main" id="{B9312F1E-7596-8547-8B94-A9DD3CEC32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1600">
            <a:off x="6934345" y="3596414"/>
            <a:ext cx="481743" cy="367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page1image41225888">
            <a:extLst>
              <a:ext uri="{FF2B5EF4-FFF2-40B4-BE49-F238E27FC236}">
                <a16:creationId xmlns:a16="http://schemas.microsoft.com/office/drawing/2014/main" id="{EDAB7846-FA5F-2E48-AFF2-16025FFD8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975" y="50924"/>
            <a:ext cx="1092339" cy="834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Food &amp; Beverage Industry | Hebeler Process Solutions, LLC - Buflovak &amp; PK">
            <a:extLst>
              <a:ext uri="{FF2B5EF4-FFF2-40B4-BE49-F238E27FC236}">
                <a16:creationId xmlns:a16="http://schemas.microsoft.com/office/drawing/2014/main" id="{D82729E5-1411-D34C-B6D3-4405D60B7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2465">
            <a:off x="1676759" y="3270589"/>
            <a:ext cx="358493" cy="23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artoon characters as super veggies help kids eat healthy">
            <a:extLst>
              <a:ext uri="{FF2B5EF4-FFF2-40B4-BE49-F238E27FC236}">
                <a16:creationId xmlns:a16="http://schemas.microsoft.com/office/drawing/2014/main" id="{66051E75-E4C8-9641-A082-47246046D2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7577">
            <a:off x="5158015" y="6257913"/>
            <a:ext cx="737844" cy="540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2" descr="Cartoon characters as super veggies help kids eat healthy">
            <a:extLst>
              <a:ext uri="{FF2B5EF4-FFF2-40B4-BE49-F238E27FC236}">
                <a16:creationId xmlns:a16="http://schemas.microsoft.com/office/drawing/2014/main" id="{8BDC1F49-16CC-FD44-8C8C-0B2FA0DDD8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0921" y="6204665"/>
            <a:ext cx="779106" cy="570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page1image41225888">
            <a:extLst>
              <a:ext uri="{FF2B5EF4-FFF2-40B4-BE49-F238E27FC236}">
                <a16:creationId xmlns:a16="http://schemas.microsoft.com/office/drawing/2014/main" id="{729AAF0E-B242-A462-22FF-4D759EF1C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783" y="1205524"/>
            <a:ext cx="512399" cy="3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page1image41225888">
            <a:extLst>
              <a:ext uri="{FF2B5EF4-FFF2-40B4-BE49-F238E27FC236}">
                <a16:creationId xmlns:a16="http://schemas.microsoft.com/office/drawing/2014/main" id="{75F2F718-E102-8121-3BA6-14B1EE056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01" y="2505197"/>
            <a:ext cx="512399" cy="3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page1image41225888">
            <a:extLst>
              <a:ext uri="{FF2B5EF4-FFF2-40B4-BE49-F238E27FC236}">
                <a16:creationId xmlns:a16="http://schemas.microsoft.com/office/drawing/2014/main" id="{7D776FAE-06BD-A7D1-38A3-1104A7F10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693" y="4361154"/>
            <a:ext cx="512399" cy="391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Kids Summer Images - Free Download on Freepik">
            <a:extLst>
              <a:ext uri="{FF2B5EF4-FFF2-40B4-BE49-F238E27FC236}">
                <a16:creationId xmlns:a16="http://schemas.microsoft.com/office/drawing/2014/main" id="{7A0AB2E8-AC50-886F-01B5-41C76F0131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12" y="166744"/>
            <a:ext cx="953059" cy="5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Kids Summer Images - Free Download on Freepik">
            <a:extLst>
              <a:ext uri="{FF2B5EF4-FFF2-40B4-BE49-F238E27FC236}">
                <a16:creationId xmlns:a16="http://schemas.microsoft.com/office/drawing/2014/main" id="{BFC0345A-DEFB-2679-3642-356E7E3476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4719" y="161216"/>
            <a:ext cx="953059" cy="5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Kids Summer Images - Free Download on Freepik">
            <a:extLst>
              <a:ext uri="{FF2B5EF4-FFF2-40B4-BE49-F238E27FC236}">
                <a16:creationId xmlns:a16="http://schemas.microsoft.com/office/drawing/2014/main" id="{1FA43932-2C78-CEDE-A71C-203A27A43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48" y="6284535"/>
            <a:ext cx="695927" cy="40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Kids Summer Images - Free Download on Freepik">
            <a:extLst>
              <a:ext uri="{FF2B5EF4-FFF2-40B4-BE49-F238E27FC236}">
                <a16:creationId xmlns:a16="http://schemas.microsoft.com/office/drawing/2014/main" id="{EC1F9FED-62B1-4466-2E89-5D41678F47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9054" y="6324269"/>
            <a:ext cx="676849" cy="395730"/>
          </a:xfrm>
          <a:prstGeom prst="rect">
            <a:avLst/>
          </a:prstGeom>
          <a:solidFill>
            <a:srgbClr val="00B050"/>
          </a:solidFill>
        </p:spPr>
      </p:pic>
    </p:spTree>
    <p:extLst>
      <p:ext uri="{BB962C8B-B14F-4D97-AF65-F5344CB8AC3E}">
        <p14:creationId xmlns:p14="http://schemas.microsoft.com/office/powerpoint/2010/main" val="2471029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þ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7992</TotalTime>
  <Words>182</Words>
  <Application>Microsoft Macintosh PowerPoint</Application>
  <PresentationFormat>On-screen Show (4:3)</PresentationFormat>
  <Paragraphs>55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Comic Sans MS</vt:lpstr>
      <vt:lpstr>Office þema</vt:lpstr>
      <vt:lpstr>PowerPoint Presentation</vt:lpstr>
    </vt:vector>
  </TitlesOfParts>
  <Company>UTM - Reykjavík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PowerPoint-kynning</dc:title>
  <dc:creator>user</dc:creator>
  <cp:lastModifiedBy>Helena Rut Hallgrímsdóttir</cp:lastModifiedBy>
  <cp:revision>185</cp:revision>
  <cp:lastPrinted>2026-08-04T22:17:39Z</cp:lastPrinted>
  <dcterms:created xsi:type="dcterms:W3CDTF">2016-09-27T09:31:57Z</dcterms:created>
  <dcterms:modified xsi:type="dcterms:W3CDTF">2026-08-04T22:18:27Z</dcterms:modified>
</cp:coreProperties>
</file>