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B51997"/>
    <a:srgbClr val="6622A0"/>
    <a:srgbClr val="673A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49"/>
    <p:restoredTop sz="94658"/>
  </p:normalViewPr>
  <p:slideViewPr>
    <p:cSldViewPr>
      <p:cViewPr varScale="1">
        <p:scale>
          <a:sx n="120" d="100"/>
          <a:sy n="120" d="100"/>
        </p:scale>
        <p:origin x="180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313617-5C05-FC4E-AF70-F3BE9A36ABB0}" type="datetimeFigureOut">
              <a:rPr lang="en-IS" smtClean="0"/>
              <a:t>1.9.2026</a:t>
            </a:fld>
            <a:endParaRPr lang="en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0B8A1-751B-9F43-AAC0-3C66F4864422}" type="slidenum">
              <a:rPr lang="en-IS" smtClean="0"/>
              <a:t>‹#›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3853524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0B8A1-751B-9F43-AAC0-3C66F4864422}" type="slidenum">
              <a:rPr lang="en-IS" smtClean="0"/>
              <a:t>1</a:t>
            </a:fld>
            <a:endParaRPr lang="en-IS"/>
          </a:p>
        </p:txBody>
      </p:sp>
    </p:spTree>
    <p:extLst>
      <p:ext uri="{BB962C8B-B14F-4D97-AF65-F5344CB8AC3E}">
        <p14:creationId xmlns:p14="http://schemas.microsoft.com/office/powerpoint/2010/main" val="2037649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ilskygg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Undirtitil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s-IS"/>
              <a:t>Smelltu til að breyta stíl aðalundirtitla</a:t>
            </a:r>
          </a:p>
        </p:txBody>
      </p:sp>
      <p:sp>
        <p:nvSpPr>
          <p:cNvPr id="4" name="Dagsetningarstaðgengill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6289A-BD6A-41CA-9B16-523392D69AEA}" type="datetimeFigureOut">
              <a:rPr lang="is-IS" smtClean="0"/>
              <a:t>1.9.2026</a:t>
            </a:fld>
            <a:endParaRPr lang="is-IS"/>
          </a:p>
        </p:txBody>
      </p:sp>
      <p:sp>
        <p:nvSpPr>
          <p:cNvPr id="5" name="Síðufótarstaðgengil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EC348-760F-4F8F-BF7B-2F05C7C63D3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070195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ill og ef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Staðgengill efn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s-IS"/>
              <a:t>Smelltu til að breyta stílum aðaltexta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Dagsetningarstaðgengill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6289A-BD6A-41CA-9B16-523392D69AEA}" type="datetimeFigureOut">
              <a:rPr lang="is-IS" smtClean="0"/>
              <a:t>1.9.2026</a:t>
            </a:fld>
            <a:endParaRPr lang="is-IS"/>
          </a:p>
        </p:txBody>
      </p:sp>
      <p:sp>
        <p:nvSpPr>
          <p:cNvPr id="5" name="Síðufótarstaðgengil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EC348-760F-4F8F-BF7B-2F05C7C63D3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463131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flafyrirsö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s-IS"/>
              <a:t>Smelltu til að breyta stíl aðaltitils</a:t>
            </a:r>
          </a:p>
        </p:txBody>
      </p:sp>
      <p:sp>
        <p:nvSpPr>
          <p:cNvPr id="3" name="Textastaðgengill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s-IS"/>
              <a:t>Smelltu til að breyta stílum aðaltexta</a:t>
            </a:r>
          </a:p>
        </p:txBody>
      </p:sp>
      <p:sp>
        <p:nvSpPr>
          <p:cNvPr id="4" name="Dagsetningarstaðgengill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6289A-BD6A-41CA-9B16-523392D69AEA}" type="datetimeFigureOut">
              <a:rPr lang="is-IS" smtClean="0"/>
              <a:t>1.9.2026</a:t>
            </a:fld>
            <a:endParaRPr lang="is-IS"/>
          </a:p>
        </p:txBody>
      </p:sp>
      <p:sp>
        <p:nvSpPr>
          <p:cNvPr id="5" name="Síðufótarstaðgengil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EC348-760F-4F8F-BF7B-2F05C7C63D3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368557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ö efnisatrið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Staðgengill efni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s-IS"/>
              <a:t>Smelltu til að breyta stílum aðaltexta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Staðgengill efni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s-IS"/>
              <a:t>Smelltu til að breyta stílum aðaltexta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5" name="Dagsetningarstaðgengill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6289A-BD6A-41CA-9B16-523392D69AEA}" type="datetimeFigureOut">
              <a:rPr lang="is-IS" smtClean="0"/>
              <a:t>1.9.2026</a:t>
            </a:fld>
            <a:endParaRPr lang="is-IS"/>
          </a:p>
        </p:txBody>
      </p:sp>
      <p:sp>
        <p:nvSpPr>
          <p:cNvPr id="6" name="Síðufótarstaðgengil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kyggnunúmersstaðgengill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EC348-760F-4F8F-BF7B-2F05C7C63D3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077554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anburð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s-IS"/>
              <a:t>Smelltu til að breyta stíl aðaltitils</a:t>
            </a:r>
          </a:p>
        </p:txBody>
      </p:sp>
      <p:sp>
        <p:nvSpPr>
          <p:cNvPr id="3" name="Textastaðgengill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s-IS"/>
              <a:t>Smelltu til að breyta stílum aðaltexta</a:t>
            </a:r>
          </a:p>
        </p:txBody>
      </p:sp>
      <p:sp>
        <p:nvSpPr>
          <p:cNvPr id="4" name="Staðgengill efni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s-IS"/>
              <a:t>Smelltu til að breyta stílum aðaltexta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5" name="Textastaðgengill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s-IS"/>
              <a:t>Smelltu til að breyta stílum aðaltexta</a:t>
            </a:r>
          </a:p>
        </p:txBody>
      </p:sp>
      <p:sp>
        <p:nvSpPr>
          <p:cNvPr id="6" name="Staðgengill efni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s-IS"/>
              <a:t>Smelltu til að breyta stílum aðaltexta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7" name="Dagsetningarstaðgengill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6289A-BD6A-41CA-9B16-523392D69AEA}" type="datetimeFigureOut">
              <a:rPr lang="is-IS" smtClean="0"/>
              <a:t>1.9.2026</a:t>
            </a:fld>
            <a:endParaRPr lang="is-IS"/>
          </a:p>
        </p:txBody>
      </p:sp>
      <p:sp>
        <p:nvSpPr>
          <p:cNvPr id="8" name="Síðufótarstaðgengil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kyggnunúmersstaðgengill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EC348-760F-4F8F-BF7B-2F05C7C63D3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718979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ðeins tit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Dagsetningarstaðgengill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6289A-BD6A-41CA-9B16-523392D69AEA}" type="datetimeFigureOut">
              <a:rPr lang="is-IS" smtClean="0"/>
              <a:t>1.9.2026</a:t>
            </a:fld>
            <a:endParaRPr lang="is-IS"/>
          </a:p>
        </p:txBody>
      </p:sp>
      <p:sp>
        <p:nvSpPr>
          <p:cNvPr id="4" name="Síðufótarstaðgengil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kyggnunúmersstaðgengill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EC348-760F-4F8F-BF7B-2F05C7C63D3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768423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u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gsetningarstaðgengill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6289A-BD6A-41CA-9B16-523392D69AEA}" type="datetimeFigureOut">
              <a:rPr lang="is-IS" smtClean="0"/>
              <a:t>1.9.2026</a:t>
            </a:fld>
            <a:endParaRPr lang="is-IS"/>
          </a:p>
        </p:txBody>
      </p:sp>
      <p:sp>
        <p:nvSpPr>
          <p:cNvPr id="3" name="Síðufótarstaðgengil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kyggnunúmersstaðgengill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EC348-760F-4F8F-BF7B-2F05C7C63D3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49995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Efni með skýringartex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s-IS"/>
              <a:t>Smelltu til að breyta stíl aðaltitils</a:t>
            </a:r>
          </a:p>
        </p:txBody>
      </p:sp>
      <p:sp>
        <p:nvSpPr>
          <p:cNvPr id="3" name="Staðgengill efni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s-IS"/>
              <a:t>Smelltu til að breyta stílum aðaltexta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Textastaðgengill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s-IS"/>
              <a:t>Smelltu til að breyta stílum aðaltexta</a:t>
            </a:r>
          </a:p>
        </p:txBody>
      </p:sp>
      <p:sp>
        <p:nvSpPr>
          <p:cNvPr id="5" name="Dagsetningarstaðgengill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6289A-BD6A-41CA-9B16-523392D69AEA}" type="datetimeFigureOut">
              <a:rPr lang="is-IS" smtClean="0"/>
              <a:t>1.9.2026</a:t>
            </a:fld>
            <a:endParaRPr lang="is-IS"/>
          </a:p>
        </p:txBody>
      </p:sp>
      <p:sp>
        <p:nvSpPr>
          <p:cNvPr id="6" name="Síðufótarstaðgengil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kyggnunúmersstaðgengill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EC348-760F-4F8F-BF7B-2F05C7C63D3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338658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Mynd með skýringartex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s-IS"/>
              <a:t>Smelltu til að breyta stíl aðaltitils</a:t>
            </a:r>
          </a:p>
        </p:txBody>
      </p:sp>
      <p:sp>
        <p:nvSpPr>
          <p:cNvPr id="3" name="Myndastaðgengill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astaðgengill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s-IS"/>
              <a:t>Smelltu til að breyta stílum aðaltexta</a:t>
            </a:r>
          </a:p>
        </p:txBody>
      </p:sp>
      <p:sp>
        <p:nvSpPr>
          <p:cNvPr id="5" name="Dagsetningarstaðgengill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6289A-BD6A-41CA-9B16-523392D69AEA}" type="datetimeFigureOut">
              <a:rPr lang="is-IS" smtClean="0"/>
              <a:t>1.9.2026</a:t>
            </a:fld>
            <a:endParaRPr lang="is-IS"/>
          </a:p>
        </p:txBody>
      </p:sp>
      <p:sp>
        <p:nvSpPr>
          <p:cNvPr id="6" name="Síðufótarstaðgengil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kyggnunúmersstaðgengill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EC348-760F-4F8F-BF7B-2F05C7C63D3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637873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ill og lóðréttur tex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Staðgengill lárétts tex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s-IS"/>
              <a:t>Smelltu til að breyta stílum aðaltexta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Dagsetningarstaðgengill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6289A-BD6A-41CA-9B16-523392D69AEA}" type="datetimeFigureOut">
              <a:rPr lang="is-IS" smtClean="0"/>
              <a:t>1.9.2026</a:t>
            </a:fld>
            <a:endParaRPr lang="is-IS"/>
          </a:p>
        </p:txBody>
      </p:sp>
      <p:sp>
        <p:nvSpPr>
          <p:cNvPr id="5" name="Síðufótarstaðgengil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EC348-760F-4F8F-BF7B-2F05C7C63D3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01921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óðréttur titill og tex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óðréttur titil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Staðgengill lárétts tex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s-IS"/>
              <a:t>Smelltu til að breyta stílum aðaltexta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Dagsetningarstaðgengill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6289A-BD6A-41CA-9B16-523392D69AEA}" type="datetimeFigureOut">
              <a:rPr lang="is-IS" smtClean="0"/>
              <a:t>1.9.2026</a:t>
            </a:fld>
            <a:endParaRPr lang="is-IS"/>
          </a:p>
        </p:txBody>
      </p:sp>
      <p:sp>
        <p:nvSpPr>
          <p:cNvPr id="5" name="Síðufótarstaðgengil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EC348-760F-4F8F-BF7B-2F05C7C63D3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760960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sstaðgengil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Textastaðgengill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s-IS"/>
              <a:t>Smelltu til að breyta stílum aðaltexta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Dagsetningarstaðgengill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6289A-BD6A-41CA-9B16-523392D69AEA}" type="datetimeFigureOut">
              <a:rPr lang="is-IS" smtClean="0"/>
              <a:t>1.9.2026</a:t>
            </a:fld>
            <a:endParaRPr lang="is-IS"/>
          </a:p>
        </p:txBody>
      </p:sp>
      <p:sp>
        <p:nvSpPr>
          <p:cNvPr id="5" name="Síðufótarstaðgengill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kyggnunúmersstaðgengill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EC348-760F-4F8F-BF7B-2F05C7C63D3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28814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f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605934"/>
              </p:ext>
            </p:extLst>
          </p:nvPr>
        </p:nvGraphicFramePr>
        <p:xfrm>
          <a:off x="64466" y="751863"/>
          <a:ext cx="8950510" cy="5700680"/>
        </p:xfrm>
        <a:graphic>
          <a:graphicData uri="http://schemas.openxmlformats.org/drawingml/2006/table">
            <a:tbl>
              <a:tblPr firstRow="1" firstCol="1" bandRow="1"/>
              <a:tblGrid>
                <a:gridCol w="669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67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76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93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490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36916">
                <a:tc>
                  <a:txBody>
                    <a:bodyPr/>
                    <a:lstStyle/>
                    <a:p>
                      <a:endParaRPr lang="en-IS" sz="1600" b="1" dirty="0">
                        <a:solidFill>
                          <a:schemeClr val="tx1"/>
                        </a:solidFill>
                        <a:latin typeface="Comic Sans MS" panose="030F0902030302020204" pitchFamily="66" charset="0"/>
                      </a:endParaRPr>
                    </a:p>
                    <a:p>
                      <a:pPr algn="ctr"/>
                      <a:r>
                        <a:rPr lang="en-IS" sz="1600" b="1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Dags </a:t>
                      </a:r>
                    </a:p>
                  </a:txBody>
                  <a:tcPr marL="59559" marR="5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s-IS" sz="1600" b="1" dirty="0">
                        <a:solidFill>
                          <a:schemeClr val="tx1"/>
                        </a:solidFill>
                        <a:effectLst/>
                        <a:latin typeface="Comic Sans MS" panose="030F0902030302020204" pitchFamily="66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s-IS" sz="1600" b="1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  <a:ea typeface="Calibri"/>
                          <a:cs typeface="Times New Roman"/>
                        </a:rPr>
                        <a:t>Mánudagur</a:t>
                      </a:r>
                    </a:p>
                  </a:txBody>
                  <a:tcPr marL="59559" marR="5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s-IS" sz="1600" b="1" dirty="0">
                        <a:solidFill>
                          <a:schemeClr val="tx1"/>
                        </a:solidFill>
                        <a:effectLst/>
                        <a:latin typeface="Comic Sans MS" panose="030F0902030302020204" pitchFamily="66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s-IS" sz="1600" b="1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  <a:ea typeface="Calibri"/>
                          <a:cs typeface="Times New Roman"/>
                        </a:rPr>
                        <a:t>   Þriðjudagur</a:t>
                      </a:r>
                    </a:p>
                  </a:txBody>
                  <a:tcPr marL="59559" marR="5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s-IS" sz="1600" b="1" dirty="0">
                        <a:solidFill>
                          <a:schemeClr val="tx1"/>
                        </a:solidFill>
                        <a:effectLst/>
                        <a:latin typeface="Comic Sans MS" panose="030F0902030302020204" pitchFamily="66" charset="0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600" b="1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  <a:ea typeface="Calibri"/>
                          <a:cs typeface="Times New Roman"/>
                        </a:rPr>
                        <a:t>  Miðvikudagur </a:t>
                      </a:r>
                    </a:p>
                  </a:txBody>
                  <a:tcPr marL="59559" marR="5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s-IS" sz="1600" b="1" dirty="0">
                        <a:solidFill>
                          <a:schemeClr val="tx1"/>
                        </a:solidFill>
                        <a:effectLst/>
                        <a:latin typeface="Comic Sans MS" panose="030F0902030302020204" pitchFamily="66" charset="0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600" b="1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  <a:ea typeface="Calibri"/>
                          <a:cs typeface="Times New Roman"/>
                        </a:rPr>
                        <a:t>  Fimmtudagur </a:t>
                      </a:r>
                    </a:p>
                  </a:txBody>
                  <a:tcPr marL="59559" marR="5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s-IS" sz="1600" b="1" dirty="0">
                        <a:solidFill>
                          <a:schemeClr val="tx1"/>
                        </a:solidFill>
                        <a:effectLst/>
                        <a:latin typeface="Comic Sans MS" panose="030F0902030302020204" pitchFamily="66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s-IS" sz="1600" b="1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  <a:ea typeface="Calibri"/>
                          <a:cs typeface="Times New Roman"/>
                        </a:rPr>
                        <a:t>  Föstudagur</a:t>
                      </a:r>
                    </a:p>
                  </a:txBody>
                  <a:tcPr marL="59559" marR="595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7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S" sz="1400" b="1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01-04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s-IS" sz="1400" b="1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sept.</a:t>
                      </a:r>
                      <a:endParaRPr lang="en-IS" sz="1400" b="1" dirty="0">
                        <a:solidFill>
                          <a:schemeClr val="tx1"/>
                        </a:solidFill>
                        <a:effectLst/>
                        <a:latin typeface="Comic Sans MS" panose="030F09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0" marR="5969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IS" sz="12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Soðin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ýsa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með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bræddu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smjöri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grænmeti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og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kartöflum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Kjúklingabringur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í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vorlaukssósu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með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grænmeti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og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hrísgrjónum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Steiktur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fiskur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með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lauksmjöri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br.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osti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grænmeti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og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sætum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kartöflum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200" dirty="0">
                          <a:solidFill>
                            <a:srgbClr val="FF66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l">
                        <a:buNone/>
                      </a:pPr>
                      <a:r>
                        <a:rPr lang="en-US" sz="1200" b="1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Matarmikil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l">
                        <a:buNone/>
                      </a:pP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blómkálsúpa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með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hvítlauksbrauði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l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86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S" sz="1400" b="1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07-11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S" sz="1400" b="1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sept.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S" sz="1400" b="1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Íslensk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kjötsúpa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Steiktur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fiskur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með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br.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osti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grænmeti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og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sætum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kartöflum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200" dirty="0">
                          <a:solidFill>
                            <a:srgbClr val="FF66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Grænmetisbuff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með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hrísgrjónum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og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bernaissósu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l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Steiktur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fiskur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með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br.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osti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grænmeti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og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sætum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kartöflum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200" dirty="0">
                          <a:solidFill>
                            <a:srgbClr val="FF66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Carbonara </a:t>
                      </a:r>
                      <a:r>
                        <a:rPr lang="en-US" sz="12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skinkupasta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l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72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S" sz="1400" b="1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14-18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sept.</a:t>
                      </a:r>
                      <a:endParaRPr lang="en-IS" sz="1400" b="1" dirty="0">
                        <a:solidFill>
                          <a:schemeClr val="tx1"/>
                        </a:solidFill>
                        <a:effectLst/>
                        <a:latin typeface="Comic Sans MS" panose="030F09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Sænskar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kjötbollur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með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grænmeti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og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kartöflumús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l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Nætursaltaður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þorskur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með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br.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smjöri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grænmeti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og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kartöflum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Kjúklingur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í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karrýsósu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með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grænmeti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og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hrísgrjónum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Steiktar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fiskbollur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með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br.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sósu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kartöflum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og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grænmeti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200" dirty="0">
                          <a:solidFill>
                            <a:srgbClr val="FF66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Skyr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með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rjómablöndu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l">
                        <a:buNone/>
                      </a:pPr>
                      <a:r>
                        <a:rPr lang="en-US" sz="1200" dirty="0">
                          <a:effectLst/>
                          <a:latin typeface="Comic Sans MS" panose="030F09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20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S" sz="1400" b="1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21-25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S" sz="1400" b="1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sept.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IS" sz="1400" b="1" dirty="0">
                        <a:solidFill>
                          <a:schemeClr val="tx1"/>
                        </a:solidFill>
                        <a:effectLst/>
                        <a:latin typeface="Comic Sans MS" panose="030F09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kern="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Ísl</a:t>
                      </a:r>
                      <a:r>
                        <a:rPr lang="en-US" sz="1200" kern="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200" kern="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Kjötsúpa</a:t>
                      </a:r>
                      <a:r>
                        <a:rPr lang="en-US" sz="1200" kern="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S" sz="12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buNone/>
                      </a:pPr>
                      <a:r>
                        <a:rPr lang="en-US" sz="12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S" sz="12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kern="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Fiskur</a:t>
                      </a:r>
                      <a:r>
                        <a:rPr lang="en-US" sz="12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í</a:t>
                      </a:r>
                      <a:r>
                        <a:rPr lang="en-US" sz="12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mango</a:t>
                      </a:r>
                      <a:r>
                        <a:rPr lang="en-US" sz="12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chutney </a:t>
                      </a:r>
                      <a:r>
                        <a:rPr lang="en-US" sz="1200" kern="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sósu</a:t>
                      </a:r>
                      <a:r>
                        <a:rPr lang="en-US" sz="12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með</a:t>
                      </a:r>
                      <a:r>
                        <a:rPr lang="en-US" sz="12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hrísgrjónum</a:t>
                      </a:r>
                      <a:r>
                        <a:rPr lang="en-US" sz="12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S" sz="12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kern="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Kjúklingur</a:t>
                      </a:r>
                      <a:r>
                        <a:rPr lang="en-US" sz="1200" kern="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í</a:t>
                      </a:r>
                      <a:r>
                        <a:rPr lang="en-US" sz="1200" kern="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karrý</a:t>
                      </a:r>
                      <a:r>
                        <a:rPr lang="en-US" sz="1200" kern="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með</a:t>
                      </a:r>
                      <a:r>
                        <a:rPr lang="en-US" sz="1200" kern="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kern="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hrisgrjónum</a:t>
                      </a:r>
                      <a:r>
                        <a:rPr lang="en-US" sz="1200" kern="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S" sz="12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kern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Steiktur fiskur með lauksmjöri, grænmeti og kartöflum. </a:t>
                      </a:r>
                      <a:r>
                        <a:rPr lang="en-US" sz="1200" kern="0">
                          <a:solidFill>
                            <a:srgbClr val="FF66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endParaRPr lang="en-IS" sz="12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I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Carbonara skinkupasta</a:t>
                      </a:r>
                      <a:endParaRPr lang="en-IS" sz="12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14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S" sz="1400" b="1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28-30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sept .</a:t>
                      </a:r>
                      <a:endParaRPr lang="en-IS" sz="1400" b="1" dirty="0">
                        <a:solidFill>
                          <a:schemeClr val="tx1"/>
                        </a:solidFill>
                        <a:effectLst/>
                        <a:latin typeface="Comic Sans MS" panose="030F09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Spagetti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Bolognese.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Þoskhnakkar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með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brokkoli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rúgbrauði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með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osti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og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kartöflum</a:t>
                      </a:r>
                      <a:r>
                        <a:rPr lang="en-US" sz="12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S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Skipulagsdagur</a:t>
                      </a:r>
                      <a:endParaRPr lang="en-IS" sz="1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en-I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I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I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étthyrningur 2"/>
          <p:cNvSpPr/>
          <p:nvPr/>
        </p:nvSpPr>
        <p:spPr>
          <a:xfrm>
            <a:off x="85986" y="75975"/>
            <a:ext cx="8928990" cy="707886"/>
          </a:xfrm>
          <a:prstGeom prst="rect">
            <a:avLst/>
          </a:prstGeom>
          <a:solidFill>
            <a:schemeClr val="accent6"/>
          </a:solidFill>
          <a:ln>
            <a:solidFill>
              <a:schemeClr val="accent1"/>
            </a:solidFill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en-GB" sz="2000" b="1" dirty="0">
              <a:latin typeface="Comic Sans MS" panose="030F0902030302020204" pitchFamily="66" charset="0"/>
            </a:endParaRPr>
          </a:p>
          <a:p>
            <a:pPr algn="ctr"/>
            <a:r>
              <a:rPr lang="en-GB" sz="2000" b="1" dirty="0" err="1">
                <a:latin typeface="Comic Sans MS" panose="030F0902030302020204" pitchFamily="66" charset="0"/>
              </a:rPr>
              <a:t>Matseðill</a:t>
            </a:r>
            <a:r>
              <a:rPr lang="en-GB" sz="2000" b="1" dirty="0">
                <a:solidFill>
                  <a:schemeClr val="bg1"/>
                </a:solidFill>
                <a:latin typeface="Comic Sans MS" panose="030F0902030302020204" pitchFamily="66" charset="0"/>
              </a:rPr>
              <a:t> </a:t>
            </a:r>
            <a:r>
              <a:rPr lang="en-GB" sz="2000" b="1" dirty="0" err="1">
                <a:latin typeface="Comic Sans MS" panose="030F0902030302020204" pitchFamily="66" charset="0"/>
              </a:rPr>
              <a:t>Krílasels</a:t>
            </a:r>
            <a:r>
              <a:rPr lang="en-GB" sz="2000" b="1" dirty="0">
                <a:latin typeface="Comic Sans MS" panose="030F0902030302020204" pitchFamily="66" charset="0"/>
              </a:rPr>
              <a:t> </a:t>
            </a:r>
            <a:r>
              <a:rPr lang="en-GB" sz="2000" b="1" dirty="0" err="1">
                <a:latin typeface="Comic Sans MS" panose="030F0902030302020204" pitchFamily="66" charset="0"/>
              </a:rPr>
              <a:t>fyrir</a:t>
            </a:r>
            <a:r>
              <a:rPr lang="en-GB" sz="2000" b="1" dirty="0">
                <a:latin typeface="Comic Sans MS" panose="030F0902030302020204" pitchFamily="66" charset="0"/>
              </a:rPr>
              <a:t> Sept. 2026</a:t>
            </a:r>
          </a:p>
        </p:txBody>
      </p:sp>
      <p:sp>
        <p:nvSpPr>
          <p:cNvPr id="2" name="Textarammi 1"/>
          <p:cNvSpPr txBox="1"/>
          <p:nvPr/>
        </p:nvSpPr>
        <p:spPr>
          <a:xfrm>
            <a:off x="2323700" y="5859916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s-IS" sz="1000" b="1" dirty="0">
              <a:latin typeface="Comic Sans MS" panose="030F0702030302020204" pitchFamily="66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FB3086-54E0-914D-B794-E19CF904AE20}"/>
              </a:ext>
            </a:extLst>
          </p:cNvPr>
          <p:cNvSpPr/>
          <p:nvPr/>
        </p:nvSpPr>
        <p:spPr>
          <a:xfrm>
            <a:off x="1979712" y="6050037"/>
            <a:ext cx="48782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s-IS" sz="1600" dirty="0">
              <a:latin typeface="Comic Sans MS" panose="030F0702030302020204" pitchFamily="66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790A55E-A234-CF41-955B-E0E566DB7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1135" y="5668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8B884D27-6204-5349-8BF4-9C6673C2747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212551" y="-11654"/>
            <a:ext cx="1075056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06E87471-9011-7845-8C7F-156585A05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849" y="6238816"/>
            <a:ext cx="763223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S"/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28AD45D6-1A2F-F64C-840C-7D9BB6507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S"/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E3A0DCBE-1CEA-DB4D-B7D1-BB779C0C5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6211" y="452526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S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8284FDA9-9010-0849-A0C7-D7960EE17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8962" y="455321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B1531E-CD78-B841-9263-7A4954D6D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5778" y="454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S"/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AB26D99D-4D73-A740-9AA0-5421A56DE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2729" y="541993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S"/>
          </a:p>
        </p:txBody>
      </p:sp>
      <p:sp>
        <p:nvSpPr>
          <p:cNvPr id="25" name="Rectangle 18">
            <a:extLst>
              <a:ext uri="{FF2B5EF4-FFF2-40B4-BE49-F238E27FC236}">
                <a16:creationId xmlns:a16="http://schemas.microsoft.com/office/drawing/2014/main" id="{3CAA606B-049F-2445-8A84-3F6B7DF48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S"/>
          </a:p>
        </p:txBody>
      </p:sp>
      <p:sp>
        <p:nvSpPr>
          <p:cNvPr id="33" name="Rectangle 20">
            <a:extLst>
              <a:ext uri="{FF2B5EF4-FFF2-40B4-BE49-F238E27FC236}">
                <a16:creationId xmlns:a16="http://schemas.microsoft.com/office/drawing/2014/main" id="{96BA011C-718B-D445-9586-CD2544AB6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832" y="5372651"/>
            <a:ext cx="665018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S"/>
          </a:p>
        </p:txBody>
      </p:sp>
      <p:sp>
        <p:nvSpPr>
          <p:cNvPr id="35" name="Rectangle 22">
            <a:extLst>
              <a:ext uri="{FF2B5EF4-FFF2-40B4-BE49-F238E27FC236}">
                <a16:creationId xmlns:a16="http://schemas.microsoft.com/office/drawing/2014/main" id="{D05AC3D2-7014-1E40-B21D-702286B06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7303" y="465313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S"/>
          </a:p>
        </p:txBody>
      </p:sp>
      <p:sp>
        <p:nvSpPr>
          <p:cNvPr id="36" name="Rectangle 24">
            <a:extLst>
              <a:ext uri="{FF2B5EF4-FFF2-40B4-BE49-F238E27FC236}">
                <a16:creationId xmlns:a16="http://schemas.microsoft.com/office/drawing/2014/main" id="{F403DE19-4FD0-7744-95F4-31A111941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6911" y="198884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S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A480488C-3699-0944-BDCF-66B1022EB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1533" y="57661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S"/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FA19D2FC-D826-C446-A540-C007B834E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848" y="54809"/>
            <a:ext cx="1446026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S"/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B2C09F98-A0AA-A24A-AE93-1C27C8336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2833" y="586524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S"/>
          </a:p>
        </p:txBody>
      </p:sp>
      <p:pic>
        <p:nvPicPr>
          <p:cNvPr id="32" name="Picture 4" descr="Santa Claus Giving The Thumbs Up Cartoon Clipart Vector - FriendlyStock">
            <a:extLst>
              <a:ext uri="{FF2B5EF4-FFF2-40B4-BE49-F238E27FC236}">
                <a16:creationId xmlns:a16="http://schemas.microsoft.com/office/drawing/2014/main" id="{9B0773CE-7280-2540-857E-8980E8B4A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1578" y="924556"/>
            <a:ext cx="115677" cy="12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ood &amp; Beverage Industry | Hebeler Process Solutions, LLC - Buflovak &amp; PK">
            <a:extLst>
              <a:ext uri="{FF2B5EF4-FFF2-40B4-BE49-F238E27FC236}">
                <a16:creationId xmlns:a16="http://schemas.microsoft.com/office/drawing/2014/main" id="{2875F376-ECEE-C646-A760-27CFF7B00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7016">
            <a:off x="1319970" y="3310909"/>
            <a:ext cx="397202" cy="31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AutoShape 4" descr="MOB Kitchen — The Ultimate Lasagne">
            <a:extLst>
              <a:ext uri="{FF2B5EF4-FFF2-40B4-BE49-F238E27FC236}">
                <a16:creationId xmlns:a16="http://schemas.microsoft.com/office/drawing/2014/main" id="{31BC9436-BB40-0A42-890C-BA43E69B70D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S"/>
          </a:p>
        </p:txBody>
      </p:sp>
      <p:pic>
        <p:nvPicPr>
          <p:cNvPr id="24" name="Picture 8" descr="Grænmeti og salöt íslenskt | JJ Vöruhús">
            <a:extLst>
              <a:ext uri="{FF2B5EF4-FFF2-40B4-BE49-F238E27FC236}">
                <a16:creationId xmlns:a16="http://schemas.microsoft.com/office/drawing/2014/main" id="{693362FA-181B-4947-9023-E346F04AF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6563">
            <a:off x="1769642" y="2986028"/>
            <a:ext cx="311746" cy="179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Kjötlaus kjötsúpa – Graenkerar">
            <a:extLst>
              <a:ext uri="{FF2B5EF4-FFF2-40B4-BE49-F238E27FC236}">
                <a16:creationId xmlns:a16="http://schemas.microsoft.com/office/drawing/2014/main" id="{97A91975-89E8-1048-8FE4-28743F6A5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14" y="3226690"/>
            <a:ext cx="353873" cy="28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age1image41225888">
            <a:extLst>
              <a:ext uri="{FF2B5EF4-FFF2-40B4-BE49-F238E27FC236}">
                <a16:creationId xmlns:a16="http://schemas.microsoft.com/office/drawing/2014/main" id="{CFBB14ED-A260-E340-A4ED-E98153A72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128" y="3389044"/>
            <a:ext cx="512399" cy="39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page1image41225888">
            <a:extLst>
              <a:ext uri="{FF2B5EF4-FFF2-40B4-BE49-F238E27FC236}">
                <a16:creationId xmlns:a16="http://schemas.microsoft.com/office/drawing/2014/main" id="{6A22552C-44A5-B14C-9792-9EDD3531B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160" y="24623"/>
            <a:ext cx="1092339" cy="83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 descr="page1image41225888">
            <a:extLst>
              <a:ext uri="{FF2B5EF4-FFF2-40B4-BE49-F238E27FC236}">
                <a16:creationId xmlns:a16="http://schemas.microsoft.com/office/drawing/2014/main" id="{B9312F1E-7596-8547-8B94-A9DD3CEC3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1600">
            <a:off x="6928632" y="3293283"/>
            <a:ext cx="481743" cy="36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page1image41225888">
            <a:extLst>
              <a:ext uri="{FF2B5EF4-FFF2-40B4-BE49-F238E27FC236}">
                <a16:creationId xmlns:a16="http://schemas.microsoft.com/office/drawing/2014/main" id="{EDAB7846-FA5F-2E48-AFF2-16025FFD8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146" y="22543"/>
            <a:ext cx="1092339" cy="83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Food &amp; Beverage Industry | Hebeler Process Solutions, LLC - Buflovak &amp; PK">
            <a:extLst>
              <a:ext uri="{FF2B5EF4-FFF2-40B4-BE49-F238E27FC236}">
                <a16:creationId xmlns:a16="http://schemas.microsoft.com/office/drawing/2014/main" id="{D82729E5-1411-D34C-B6D3-4405D60B7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2465">
            <a:off x="937641" y="5008246"/>
            <a:ext cx="447934" cy="29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artoon characters as super veggies help kids eat healthy">
            <a:extLst>
              <a:ext uri="{FF2B5EF4-FFF2-40B4-BE49-F238E27FC236}">
                <a16:creationId xmlns:a16="http://schemas.microsoft.com/office/drawing/2014/main" id="{66051E75-E4C8-9641-A082-47246046D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7577">
            <a:off x="7886403" y="5758200"/>
            <a:ext cx="750135" cy="52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Cartoon characters as super veggies help kids eat healthy">
            <a:extLst>
              <a:ext uri="{FF2B5EF4-FFF2-40B4-BE49-F238E27FC236}">
                <a16:creationId xmlns:a16="http://schemas.microsoft.com/office/drawing/2014/main" id="{8BDC1F49-16CC-FD44-8C8C-0B2FA0DDD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924" y="5621001"/>
            <a:ext cx="987982" cy="7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page1image41225888">
            <a:extLst>
              <a:ext uri="{FF2B5EF4-FFF2-40B4-BE49-F238E27FC236}">
                <a16:creationId xmlns:a16="http://schemas.microsoft.com/office/drawing/2014/main" id="{729AAF0E-B242-A462-22FF-4D759EF1C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094" y="1458021"/>
            <a:ext cx="512399" cy="39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page1image41225888">
            <a:extLst>
              <a:ext uri="{FF2B5EF4-FFF2-40B4-BE49-F238E27FC236}">
                <a16:creationId xmlns:a16="http://schemas.microsoft.com/office/drawing/2014/main" id="{75F2F718-E102-8121-3BA6-14B1EE056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944" y="5115023"/>
            <a:ext cx="512399" cy="39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page1image41225888">
            <a:extLst>
              <a:ext uri="{FF2B5EF4-FFF2-40B4-BE49-F238E27FC236}">
                <a16:creationId xmlns:a16="http://schemas.microsoft.com/office/drawing/2014/main" id="{7D776FAE-06BD-A7D1-38A3-1104A7F10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917" y="1479448"/>
            <a:ext cx="512399" cy="39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Autumn Leaves Vector">
            <a:extLst>
              <a:ext uri="{FF2B5EF4-FFF2-40B4-BE49-F238E27FC236}">
                <a16:creationId xmlns:a16="http://schemas.microsoft.com/office/drawing/2014/main" id="{E2EA22CB-669B-E463-BE2E-04440BA42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01" y="80406"/>
            <a:ext cx="656867" cy="70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Autumn Leaves Vector">
            <a:extLst>
              <a:ext uri="{FF2B5EF4-FFF2-40B4-BE49-F238E27FC236}">
                <a16:creationId xmlns:a16="http://schemas.microsoft.com/office/drawing/2014/main" id="{0EAC663D-2F30-288E-10D4-FB524F479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911" y="109141"/>
            <a:ext cx="656867" cy="70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utumn Leaves Images - Free Download on Freepik">
            <a:extLst>
              <a:ext uri="{FF2B5EF4-FFF2-40B4-BE49-F238E27FC236}">
                <a16:creationId xmlns:a16="http://schemas.microsoft.com/office/drawing/2014/main" id="{5A0E35D5-69CE-6BE7-C206-188AB9106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02" y="2226980"/>
            <a:ext cx="391326" cy="39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Autumn Leaves Images - Free Download on Freepik">
            <a:extLst>
              <a:ext uri="{FF2B5EF4-FFF2-40B4-BE49-F238E27FC236}">
                <a16:creationId xmlns:a16="http://schemas.microsoft.com/office/drawing/2014/main" id="{925941A7-AEA2-5605-BC5A-E5C8B641A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195" y="525749"/>
            <a:ext cx="422282" cy="50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Autumn Leaves Images - Free Download on Freepik">
            <a:extLst>
              <a:ext uri="{FF2B5EF4-FFF2-40B4-BE49-F238E27FC236}">
                <a16:creationId xmlns:a16="http://schemas.microsoft.com/office/drawing/2014/main" id="{8481E4B0-7070-A777-A0C2-F0E953E08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153" y="561463"/>
            <a:ext cx="484093" cy="48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Autumn Leaves Images - Free Download on Freepik">
            <a:extLst>
              <a:ext uri="{FF2B5EF4-FFF2-40B4-BE49-F238E27FC236}">
                <a16:creationId xmlns:a16="http://schemas.microsoft.com/office/drawing/2014/main" id="{09B1B083-8B25-FE90-2AA2-602230DE0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405" y="2316639"/>
            <a:ext cx="391326" cy="39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uy our &quot;Closed?&quot; sign from Signs World Wide">
            <a:extLst>
              <a:ext uri="{FF2B5EF4-FFF2-40B4-BE49-F238E27FC236}">
                <a16:creationId xmlns:a16="http://schemas.microsoft.com/office/drawing/2014/main" id="{EC9344D0-4FEF-6369-3734-E8D89F99F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220" y="5804813"/>
            <a:ext cx="739161" cy="58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" descr="page1image41225888">
            <a:extLst>
              <a:ext uri="{FF2B5EF4-FFF2-40B4-BE49-F238E27FC236}">
                <a16:creationId xmlns:a16="http://schemas.microsoft.com/office/drawing/2014/main" id="{1BDE5BB6-1B8A-2644-FFAE-3747C301F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1600">
            <a:off x="6881166" y="5020555"/>
            <a:ext cx="481743" cy="36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0" descr="Kjötlaus kjötsúpa – Graenkerar">
            <a:extLst>
              <a:ext uri="{FF2B5EF4-FFF2-40B4-BE49-F238E27FC236}">
                <a16:creationId xmlns:a16="http://schemas.microsoft.com/office/drawing/2014/main" id="{49E53D43-3111-A468-5F7A-AB6464EAA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060" y="5098730"/>
            <a:ext cx="353873" cy="28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029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þ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7967</TotalTime>
  <Words>196</Words>
  <Application>Microsoft Macintosh PowerPoint</Application>
  <PresentationFormat>On-screen Show (4:3)</PresentationFormat>
  <Paragraphs>56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Comic Sans MS</vt:lpstr>
      <vt:lpstr>Office þema</vt:lpstr>
      <vt:lpstr>PowerPoint Presentation</vt:lpstr>
    </vt:vector>
  </TitlesOfParts>
  <Company>UTM - Reykjavík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PowerPoint-kynning</dc:title>
  <dc:creator>user</dc:creator>
  <cp:lastModifiedBy>Helena Rut Hallgrímsdóttir</cp:lastModifiedBy>
  <cp:revision>184</cp:revision>
  <cp:lastPrinted>2026-08-31T23:25:54Z</cp:lastPrinted>
  <dcterms:created xsi:type="dcterms:W3CDTF">2016-09-27T09:31:57Z</dcterms:created>
  <dcterms:modified xsi:type="dcterms:W3CDTF">2026-09-01T06:44:05Z</dcterms:modified>
</cp:coreProperties>
</file>